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57" r:id="rId5"/>
    <p:sldId id="399" r:id="rId6"/>
    <p:sldId id="270" r:id="rId7"/>
    <p:sldId id="393" r:id="rId8"/>
    <p:sldId id="395" r:id="rId9"/>
    <p:sldId id="397" r:id="rId10"/>
    <p:sldId id="281" r:id="rId11"/>
    <p:sldId id="3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3725" autoAdjust="0"/>
  </p:normalViewPr>
  <p:slideViewPr>
    <p:cSldViewPr snapToGrid="0">
      <p:cViewPr varScale="1">
        <p:scale>
          <a:sx n="67" d="100"/>
          <a:sy n="67" d="100"/>
        </p:scale>
        <p:origin x="516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86EB7-DCEE-497C-9F1F-30E0B59CAEB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45C8F2-5691-4C63-9A1E-331C566A6E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objective of this research is to determine what is the correlation between pixel intensity and particle energies</a:t>
          </a:r>
        </a:p>
      </dgm:t>
    </dgm:pt>
    <dgm:pt modelId="{79686214-B36C-441C-AF03-8C105C21149C}" type="parTrans" cxnId="{DB5D4A16-6AF0-49DF-905B-984A2A03D667}">
      <dgm:prSet/>
      <dgm:spPr/>
      <dgm:t>
        <a:bodyPr/>
        <a:lstStyle/>
        <a:p>
          <a:endParaRPr lang="en-US"/>
        </a:p>
      </dgm:t>
    </dgm:pt>
    <dgm:pt modelId="{7C5FE26A-4DBE-4D35-ADB9-88783686E31E}" type="sibTrans" cxnId="{DB5D4A16-6AF0-49DF-905B-984A2A03D667}">
      <dgm:prSet/>
      <dgm:spPr/>
      <dgm:t>
        <a:bodyPr/>
        <a:lstStyle/>
        <a:p>
          <a:endParaRPr lang="en-US"/>
        </a:p>
      </dgm:t>
    </dgm:pt>
    <dgm:pt modelId="{6BA1BFEA-CE59-464F-81A1-37B021B17C8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particle detection by the sensor leaves a distribution of charge across multiple pixels</a:t>
          </a:r>
        </a:p>
      </dgm:t>
    </dgm:pt>
    <dgm:pt modelId="{1CB6451A-1379-47C6-AF5E-0D81C0750F65}" type="parTrans" cxnId="{AE9D73C0-DBE6-4F9B-AC1C-84D5548214E3}">
      <dgm:prSet/>
      <dgm:spPr/>
      <dgm:t>
        <a:bodyPr/>
        <a:lstStyle/>
        <a:p>
          <a:endParaRPr lang="en-US"/>
        </a:p>
      </dgm:t>
    </dgm:pt>
    <dgm:pt modelId="{40A5E029-D590-4312-8A5A-F636B547F4D5}" type="sibTrans" cxnId="{AE9D73C0-DBE6-4F9B-AC1C-84D5548214E3}">
      <dgm:prSet/>
      <dgm:spPr/>
      <dgm:t>
        <a:bodyPr/>
        <a:lstStyle/>
        <a:p>
          <a:endParaRPr lang="en-US"/>
        </a:p>
      </dgm:t>
    </dgm:pt>
    <dgm:pt modelId="{B5709D12-78EA-4056-B09D-29AC326BD6DE}" type="pres">
      <dgm:prSet presAssocID="{48486EB7-DCEE-497C-9F1F-30E0B59CAEB6}" presName="root" presStyleCnt="0">
        <dgm:presLayoutVars>
          <dgm:dir/>
          <dgm:resizeHandles val="exact"/>
        </dgm:presLayoutVars>
      </dgm:prSet>
      <dgm:spPr/>
    </dgm:pt>
    <dgm:pt modelId="{2810A950-E662-4531-8811-09417D51A70F}" type="pres">
      <dgm:prSet presAssocID="{D545C8F2-5691-4C63-9A1E-331C566A6E92}" presName="compNode" presStyleCnt="0"/>
      <dgm:spPr/>
    </dgm:pt>
    <dgm:pt modelId="{15C7DF8E-9A8B-4DE3-A5F1-5458E6A19410}" type="pres">
      <dgm:prSet presAssocID="{D545C8F2-5691-4C63-9A1E-331C566A6E92}" presName="iconBgRect" presStyleLbl="bgShp" presStyleIdx="0" presStyleCnt="2"/>
      <dgm:spPr/>
    </dgm:pt>
    <dgm:pt modelId="{DA3CDDB0-2893-42B2-AC86-154794703817}" type="pres">
      <dgm:prSet presAssocID="{D545C8F2-5691-4C63-9A1E-331C566A6E9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77D86454-5203-4F41-98BF-F7B896BE1754}" type="pres">
      <dgm:prSet presAssocID="{D545C8F2-5691-4C63-9A1E-331C566A6E92}" presName="spaceRect" presStyleCnt="0"/>
      <dgm:spPr/>
    </dgm:pt>
    <dgm:pt modelId="{708CC06B-8C70-4551-8BF0-379303FDC74F}" type="pres">
      <dgm:prSet presAssocID="{D545C8F2-5691-4C63-9A1E-331C566A6E92}" presName="textRect" presStyleLbl="revTx" presStyleIdx="0" presStyleCnt="2">
        <dgm:presLayoutVars>
          <dgm:chMax val="1"/>
          <dgm:chPref val="1"/>
        </dgm:presLayoutVars>
      </dgm:prSet>
      <dgm:spPr/>
    </dgm:pt>
    <dgm:pt modelId="{8FFAC735-9993-49E2-AA13-B76EE49EA1EF}" type="pres">
      <dgm:prSet presAssocID="{7C5FE26A-4DBE-4D35-ADB9-88783686E31E}" presName="sibTrans" presStyleCnt="0"/>
      <dgm:spPr/>
    </dgm:pt>
    <dgm:pt modelId="{C574A9C7-A8A7-4437-951D-6E492EB6AC5A}" type="pres">
      <dgm:prSet presAssocID="{6BA1BFEA-CE59-464F-81A1-37B021B17C8D}" presName="compNode" presStyleCnt="0"/>
      <dgm:spPr/>
    </dgm:pt>
    <dgm:pt modelId="{E1A75E13-9C22-443C-8005-FF0268EC233C}" type="pres">
      <dgm:prSet presAssocID="{6BA1BFEA-CE59-464F-81A1-37B021B17C8D}" presName="iconBgRect" presStyleLbl="bgShp" presStyleIdx="1" presStyleCnt="2"/>
      <dgm:spPr/>
    </dgm:pt>
    <dgm:pt modelId="{A3231642-127F-4FD9-8F60-E7A0591916AD}" type="pres">
      <dgm:prSet presAssocID="{6BA1BFEA-CE59-464F-81A1-37B021B17C8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64C3F91A-B99D-4E78-ABAB-52B7AD2669CE}" type="pres">
      <dgm:prSet presAssocID="{6BA1BFEA-CE59-464F-81A1-37B021B17C8D}" presName="spaceRect" presStyleCnt="0"/>
      <dgm:spPr/>
    </dgm:pt>
    <dgm:pt modelId="{9B14CD74-3B35-4B3F-B9B1-A7DD86C6EA93}" type="pres">
      <dgm:prSet presAssocID="{6BA1BFEA-CE59-464F-81A1-37B021B17C8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B5D4A16-6AF0-49DF-905B-984A2A03D667}" srcId="{48486EB7-DCEE-497C-9F1F-30E0B59CAEB6}" destId="{D545C8F2-5691-4C63-9A1E-331C566A6E92}" srcOrd="0" destOrd="0" parTransId="{79686214-B36C-441C-AF03-8C105C21149C}" sibTransId="{7C5FE26A-4DBE-4D35-ADB9-88783686E31E}"/>
    <dgm:cxn modelId="{8F706565-AF2C-4B5E-95F8-7D46DA4F6669}" type="presOf" srcId="{6BA1BFEA-CE59-464F-81A1-37B021B17C8D}" destId="{9B14CD74-3B35-4B3F-B9B1-A7DD86C6EA93}" srcOrd="0" destOrd="0" presId="urn:microsoft.com/office/officeart/2018/5/layout/IconCircleLabelList"/>
    <dgm:cxn modelId="{65CA73B0-E169-4D74-893F-246334695D5B}" type="presOf" srcId="{48486EB7-DCEE-497C-9F1F-30E0B59CAEB6}" destId="{B5709D12-78EA-4056-B09D-29AC326BD6DE}" srcOrd="0" destOrd="0" presId="urn:microsoft.com/office/officeart/2018/5/layout/IconCircleLabelList"/>
    <dgm:cxn modelId="{64F11BB3-2D2C-4F9E-A8D3-121F448993D6}" type="presOf" srcId="{D545C8F2-5691-4C63-9A1E-331C566A6E92}" destId="{708CC06B-8C70-4551-8BF0-379303FDC74F}" srcOrd="0" destOrd="0" presId="urn:microsoft.com/office/officeart/2018/5/layout/IconCircleLabelList"/>
    <dgm:cxn modelId="{AE9D73C0-DBE6-4F9B-AC1C-84D5548214E3}" srcId="{48486EB7-DCEE-497C-9F1F-30E0B59CAEB6}" destId="{6BA1BFEA-CE59-464F-81A1-37B021B17C8D}" srcOrd="1" destOrd="0" parTransId="{1CB6451A-1379-47C6-AF5E-0D81C0750F65}" sibTransId="{40A5E029-D590-4312-8A5A-F636B547F4D5}"/>
    <dgm:cxn modelId="{084CEABA-58DD-4A7D-9990-262A9BD09066}" type="presParOf" srcId="{B5709D12-78EA-4056-B09D-29AC326BD6DE}" destId="{2810A950-E662-4531-8811-09417D51A70F}" srcOrd="0" destOrd="0" presId="urn:microsoft.com/office/officeart/2018/5/layout/IconCircleLabelList"/>
    <dgm:cxn modelId="{417F17A3-216F-4E3B-8C7A-E52BC991061D}" type="presParOf" srcId="{2810A950-E662-4531-8811-09417D51A70F}" destId="{15C7DF8E-9A8B-4DE3-A5F1-5458E6A19410}" srcOrd="0" destOrd="0" presId="urn:microsoft.com/office/officeart/2018/5/layout/IconCircleLabelList"/>
    <dgm:cxn modelId="{25DE16B0-692F-47D1-9258-460812250A0A}" type="presParOf" srcId="{2810A950-E662-4531-8811-09417D51A70F}" destId="{DA3CDDB0-2893-42B2-AC86-154794703817}" srcOrd="1" destOrd="0" presId="urn:microsoft.com/office/officeart/2018/5/layout/IconCircleLabelList"/>
    <dgm:cxn modelId="{06577293-749B-4B04-BC94-10F18D1CC0B4}" type="presParOf" srcId="{2810A950-E662-4531-8811-09417D51A70F}" destId="{77D86454-5203-4F41-98BF-F7B896BE1754}" srcOrd="2" destOrd="0" presId="urn:microsoft.com/office/officeart/2018/5/layout/IconCircleLabelList"/>
    <dgm:cxn modelId="{7925F757-D969-45E7-BDB8-32C0B17CA519}" type="presParOf" srcId="{2810A950-E662-4531-8811-09417D51A70F}" destId="{708CC06B-8C70-4551-8BF0-379303FDC74F}" srcOrd="3" destOrd="0" presId="urn:microsoft.com/office/officeart/2018/5/layout/IconCircleLabelList"/>
    <dgm:cxn modelId="{F9CCF96F-109F-49CD-9A5A-15627EB1AB4F}" type="presParOf" srcId="{B5709D12-78EA-4056-B09D-29AC326BD6DE}" destId="{8FFAC735-9993-49E2-AA13-B76EE49EA1EF}" srcOrd="1" destOrd="0" presId="urn:microsoft.com/office/officeart/2018/5/layout/IconCircleLabelList"/>
    <dgm:cxn modelId="{7353925E-F56D-488C-8A05-E66A1F48365E}" type="presParOf" srcId="{B5709D12-78EA-4056-B09D-29AC326BD6DE}" destId="{C574A9C7-A8A7-4437-951D-6E492EB6AC5A}" srcOrd="2" destOrd="0" presId="urn:microsoft.com/office/officeart/2018/5/layout/IconCircleLabelList"/>
    <dgm:cxn modelId="{10B04F95-0C39-4E70-9ADC-B6CE7A21FC38}" type="presParOf" srcId="{C574A9C7-A8A7-4437-951D-6E492EB6AC5A}" destId="{E1A75E13-9C22-443C-8005-FF0268EC233C}" srcOrd="0" destOrd="0" presId="urn:microsoft.com/office/officeart/2018/5/layout/IconCircleLabelList"/>
    <dgm:cxn modelId="{BD9305EA-CFC0-4A05-BF84-F8824BC9FDCA}" type="presParOf" srcId="{C574A9C7-A8A7-4437-951D-6E492EB6AC5A}" destId="{A3231642-127F-4FD9-8F60-E7A0591916AD}" srcOrd="1" destOrd="0" presId="urn:microsoft.com/office/officeart/2018/5/layout/IconCircleLabelList"/>
    <dgm:cxn modelId="{D6640C42-F742-4F0C-ADE6-25D00C92DC51}" type="presParOf" srcId="{C574A9C7-A8A7-4437-951D-6E492EB6AC5A}" destId="{64C3F91A-B99D-4E78-ABAB-52B7AD2669CE}" srcOrd="2" destOrd="0" presId="urn:microsoft.com/office/officeart/2018/5/layout/IconCircleLabelList"/>
    <dgm:cxn modelId="{DDE2A64F-07EB-47FC-BA02-0A2C07775703}" type="presParOf" srcId="{C574A9C7-A8A7-4437-951D-6E492EB6AC5A}" destId="{9B14CD74-3B35-4B3F-B9B1-A7DD86C6EA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7DF8E-9A8B-4DE3-A5F1-5458E6A19410}">
      <dsp:nvSpPr>
        <dsp:cNvPr id="0" name=""/>
        <dsp:cNvSpPr/>
      </dsp:nvSpPr>
      <dsp:spPr>
        <a:xfrm>
          <a:off x="563993" y="641965"/>
          <a:ext cx="1647000" cy="1647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CDDB0-2893-42B2-AC86-154794703817}">
      <dsp:nvSpPr>
        <dsp:cNvPr id="0" name=""/>
        <dsp:cNvSpPr/>
      </dsp:nvSpPr>
      <dsp:spPr>
        <a:xfrm>
          <a:off x="914993" y="992965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CC06B-8C70-4551-8BF0-379303FDC74F}">
      <dsp:nvSpPr>
        <dsp:cNvPr id="0" name=""/>
        <dsp:cNvSpPr/>
      </dsp:nvSpPr>
      <dsp:spPr>
        <a:xfrm>
          <a:off x="37493" y="2801965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The objective of this research is to determine what is the correlation between pixel intensity and particle energies</a:t>
          </a:r>
        </a:p>
      </dsp:txBody>
      <dsp:txXfrm>
        <a:off x="37493" y="2801965"/>
        <a:ext cx="2700000" cy="720000"/>
      </dsp:txXfrm>
    </dsp:sp>
    <dsp:sp modelId="{E1A75E13-9C22-443C-8005-FF0268EC233C}">
      <dsp:nvSpPr>
        <dsp:cNvPr id="0" name=""/>
        <dsp:cNvSpPr/>
      </dsp:nvSpPr>
      <dsp:spPr>
        <a:xfrm>
          <a:off x="3736493" y="641965"/>
          <a:ext cx="1647000" cy="1647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31642-127F-4FD9-8F60-E7A0591916AD}">
      <dsp:nvSpPr>
        <dsp:cNvPr id="0" name=""/>
        <dsp:cNvSpPr/>
      </dsp:nvSpPr>
      <dsp:spPr>
        <a:xfrm>
          <a:off x="4087493" y="992965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4CD74-3B35-4B3F-B9B1-A7DD86C6EA93}">
      <dsp:nvSpPr>
        <dsp:cNvPr id="0" name=""/>
        <dsp:cNvSpPr/>
      </dsp:nvSpPr>
      <dsp:spPr>
        <a:xfrm>
          <a:off x="3209993" y="2801965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The particle detection by the sensor leaves a distribution of charge across multiple pixels</a:t>
          </a:r>
        </a:p>
      </dsp:txBody>
      <dsp:txXfrm>
        <a:off x="3209993" y="2801965"/>
        <a:ext cx="27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82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5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mailto:hornerl@my.erau.ed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westh2@my.erau.ed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9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9200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951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CMOS Particle Energy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3951" y="3827610"/>
            <a:ext cx="5730874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400" kern="1200" dirty="0">
                <a:latin typeface="+mn-lt"/>
                <a:ea typeface="+mn-ea"/>
                <a:cs typeface="+mn-cs"/>
              </a:rPr>
              <a:t>Presented </a:t>
            </a:r>
            <a:r>
              <a:rPr lang="en-US" sz="2400" dirty="0"/>
              <a:t>by 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Logan Horner and Hayden West</a:t>
            </a:r>
          </a:p>
          <a:p>
            <a:pPr marL="0" indent="0">
              <a:lnSpc>
                <a:spcPct val="100000"/>
              </a:lnSpc>
            </a:pPr>
            <a:r>
              <a:rPr lang="en-US" sz="2400" kern="1200" dirty="0" err="1">
                <a:latin typeface="+mn-lt"/>
                <a:ea typeface="+mn-ea"/>
                <a:cs typeface="+mn-cs"/>
              </a:rPr>
              <a:t>EagleSat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2 Science Team</a:t>
            </a:r>
          </a:p>
          <a:p>
            <a:pPr marL="0" indent="0">
              <a:lnSpc>
                <a:spcPct val="100000"/>
              </a:lnSpc>
            </a:pPr>
            <a:r>
              <a:rPr lang="en-US" sz="2400" dirty="0"/>
              <a:t>Mentor: Dr. </a:t>
            </a:r>
            <a:r>
              <a:rPr lang="en-US" sz="2400" dirty="0" err="1"/>
              <a:t>Sulyman</a:t>
            </a:r>
            <a:endParaRPr lang="en-US" sz="2400" dirty="0"/>
          </a:p>
          <a:p>
            <a:pPr marL="0" indent="0">
              <a:lnSpc>
                <a:spcPct val="100000"/>
              </a:lnSpc>
            </a:pPr>
            <a:r>
              <a:rPr lang="en-US" sz="2400" dirty="0"/>
              <a:t>Special Thanks to Dr. Smith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2397E-C677-41B3-A6B9-27036C5B4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43" y="3470904"/>
            <a:ext cx="1966433" cy="3102092"/>
          </a:xfrm>
          <a:prstGeom prst="rect">
            <a:avLst/>
          </a:prstGeom>
        </p:spPr>
      </p:pic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6D64D8EC-5AF8-4A75-8B9E-EBBAA2A0258A}"/>
              </a:ext>
            </a:extLst>
          </p:cNvPr>
          <p:cNvSpPr txBox="1">
            <a:spLocks/>
          </p:cNvSpPr>
          <p:nvPr/>
        </p:nvSpPr>
        <p:spPr>
          <a:xfrm>
            <a:off x="340651" y="6638504"/>
            <a:ext cx="2628900" cy="153987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6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April 8th, 2021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1A71BD9-6EC7-4856-AE64-1C0FC37C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26219"/>
            <a:ext cx="584957" cy="5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 err="1"/>
              <a:t>EagleSat</a:t>
            </a:r>
            <a:r>
              <a:rPr lang="en-US" dirty="0"/>
              <a:t> 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2" y="1833151"/>
            <a:ext cx="5429114" cy="3515555"/>
          </a:xfrm>
        </p:spPr>
        <p:txBody>
          <a:bodyPr/>
          <a:lstStyle/>
          <a:p>
            <a:r>
              <a:rPr lang="en-US" dirty="0" err="1"/>
              <a:t>EagleSat</a:t>
            </a:r>
            <a:r>
              <a:rPr lang="en-US" dirty="0"/>
              <a:t> 2 is the CubeSat program that develops cube like satellites to be deployed into space off the International Space Station(ISS).</a:t>
            </a:r>
          </a:p>
          <a:p>
            <a:r>
              <a:rPr lang="en-US" dirty="0"/>
              <a:t>This is the second cube satellite and has two main experiments a Memory Degradation Experiment (MDE), and the Cosmic Ray Payload (CRP).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D772E23-733D-4E43-80D4-3FBB977F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163"/>
            <a:ext cx="2628900" cy="153987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April 8th, 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855AC6-27B5-4C1E-A470-045C3DE0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965" y="133296"/>
            <a:ext cx="616344" cy="972296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B17A46B-5FEC-4ACB-BFC1-A3AB06883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21" y="1658941"/>
            <a:ext cx="4473644" cy="391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4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The Idea</a:t>
            </a:r>
          </a:p>
        </p:txBody>
      </p:sp>
      <p:graphicFrame>
        <p:nvGraphicFramePr>
          <p:cNvPr id="33" name="Content Placeholder 9">
            <a:extLst>
              <a:ext uri="{FF2B5EF4-FFF2-40B4-BE49-F238E27FC236}">
                <a16:creationId xmlns:a16="http://schemas.microsoft.com/office/drawing/2014/main" id="{AE31A3D3-83EF-427C-8BFB-9DB39E0746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6740665"/>
              </p:ext>
            </p:extLst>
          </p:nvPr>
        </p:nvGraphicFramePr>
        <p:xfrm>
          <a:off x="424739" y="1833151"/>
          <a:ext cx="5947486" cy="416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Content Placeholder 7">
            <a:extLst>
              <a:ext uri="{FF2B5EF4-FFF2-40B4-BE49-F238E27FC236}">
                <a16:creationId xmlns:a16="http://schemas.microsoft.com/office/drawing/2014/main" id="{239D5C22-1BC8-4277-8B30-A3674A99D0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6870277" y="1987311"/>
            <a:ext cx="4688416" cy="3516312"/>
          </a:xfrm>
        </p:spPr>
      </p:pic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F9BF564D-C138-44AD-B1D8-C97B93B3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April 8th,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FF113E-068D-4B6A-9025-94010E22B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2965" y="133296"/>
            <a:ext cx="616344" cy="97229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A1437D7-9A94-417D-9C03-4F1E2A24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26219"/>
            <a:ext cx="584957" cy="5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How?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671222"/>
            <a:ext cx="5429114" cy="3515555"/>
          </a:xfrm>
        </p:spPr>
        <p:txBody>
          <a:bodyPr/>
          <a:lstStyle/>
          <a:p>
            <a:r>
              <a:rPr lang="en-US" dirty="0"/>
              <a:t>The sensor that we are using to detect these particles is called a Complementary Metal Oxide Semiconductor (CMOS)</a:t>
            </a:r>
          </a:p>
          <a:p>
            <a:r>
              <a:rPr lang="en-US" dirty="0"/>
              <a:t>The particle detection will be done and conducted with several different radiation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April 8th,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8FEA947-CEDB-43B2-8BE0-9DF6EAB7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715" y="1537241"/>
            <a:ext cx="5411480" cy="40586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E026BF-2FCD-4F04-B8EE-966971046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2965" y="133296"/>
            <a:ext cx="616344" cy="972296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03B9220-4030-45B7-BA51-C1961BA0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26219"/>
            <a:ext cx="584957" cy="5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0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Done So Far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552576"/>
            <a:ext cx="5429114" cy="4390350"/>
          </a:xfrm>
        </p:spPr>
        <p:txBody>
          <a:bodyPr/>
          <a:lstStyle/>
          <a:p>
            <a:r>
              <a:rPr lang="en-US" dirty="0"/>
              <a:t>The digital circuits logic has been done by another member on </a:t>
            </a:r>
            <a:r>
              <a:rPr lang="en-US" dirty="0" err="1"/>
              <a:t>EagleSat</a:t>
            </a:r>
            <a:r>
              <a:rPr lang="en-US" dirty="0"/>
              <a:t> 2 named Trevor Butcher.</a:t>
            </a:r>
          </a:p>
          <a:p>
            <a:r>
              <a:rPr lang="en-US" dirty="0"/>
              <a:t>The setup for the experimental portion of the testing is done and the code for generation of pictures is done in Python.</a:t>
            </a:r>
          </a:p>
          <a:p>
            <a:r>
              <a:rPr lang="en-US" dirty="0"/>
              <a:t>The Bethe-Bloch equation has been programmed with an output.</a:t>
            </a:r>
          </a:p>
        </p:txBody>
      </p:sp>
      <p:pic>
        <p:nvPicPr>
          <p:cNvPr id="8" name="Content Placeholder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E68F2EBC-EAB8-45B7-A963-5A0A03065A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72325" y="388976"/>
            <a:ext cx="3452918" cy="258968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ADAE86-9A08-4C91-A359-3C498A900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2965" y="133296"/>
            <a:ext cx="616344" cy="972296"/>
          </a:xfrm>
          <a:prstGeom prst="rect">
            <a:avLst/>
          </a:prstGeom>
        </p:spPr>
      </p:pic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AE51A10D-D368-4803-8CC3-762DF6F5E68C}"/>
              </a:ext>
            </a:extLst>
          </p:cNvPr>
          <p:cNvSpPr txBox="1">
            <a:spLocks/>
          </p:cNvSpPr>
          <p:nvPr/>
        </p:nvSpPr>
        <p:spPr>
          <a:xfrm>
            <a:off x="550862" y="6507113"/>
            <a:ext cx="2628900" cy="15398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April 8th, 2021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A30511E-9E40-4D3B-B10D-8B2EE063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99" y="2977696"/>
            <a:ext cx="3397643" cy="32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7D7B9B7-92A7-4174-B238-254D5FA5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26219"/>
            <a:ext cx="584957" cy="5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0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2" y="1833151"/>
            <a:ext cx="5429114" cy="3515555"/>
          </a:xfrm>
        </p:spPr>
        <p:txBody>
          <a:bodyPr/>
          <a:lstStyle/>
          <a:p>
            <a:r>
              <a:rPr lang="en-US" dirty="0"/>
              <a:t>The most immediate use of this application is to allow for the CRP payload to more accurately describe particle energies on </a:t>
            </a:r>
            <a:r>
              <a:rPr lang="en-US" dirty="0" err="1"/>
              <a:t>EagleSat</a:t>
            </a:r>
            <a:r>
              <a:rPr lang="en-US" dirty="0"/>
              <a:t> 2.</a:t>
            </a:r>
          </a:p>
          <a:p>
            <a:r>
              <a:rPr lang="en-US" dirty="0"/>
              <a:t>The other most useful application is the ability to understand the way in which particles may act with any new </a:t>
            </a:r>
            <a:r>
              <a:rPr lang="en-US" dirty="0" err="1"/>
              <a:t>EagleSat</a:t>
            </a:r>
            <a:r>
              <a:rPr lang="en-US"/>
              <a:t> 2.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Content Placeholder 2" descr="Chart&#10;&#10;Description automatically generated">
            <a:extLst>
              <a:ext uri="{FF2B5EF4-FFF2-40B4-BE49-F238E27FC236}">
                <a16:creationId xmlns:a16="http://schemas.microsoft.com/office/drawing/2014/main" id="{BE2FA448-9B25-495D-A9DF-F5CF10AD03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7589" y="1215275"/>
            <a:ext cx="4621672" cy="5060731"/>
          </a:xfrm>
        </p:spPr>
      </p:pic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D772E23-733D-4E43-80D4-3FBB977F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163"/>
            <a:ext cx="2628900" cy="153987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April 8th, 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D96530-4EF2-458E-A7F2-BE4176177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2965" y="133296"/>
            <a:ext cx="616344" cy="97229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50A1D1A-8438-4287-9D25-2BC54F32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26219"/>
            <a:ext cx="584957" cy="5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5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A415A0-3B77-43FB-A408-5F1DA4B0A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/>
          <a:lstStyle/>
          <a:p>
            <a:r>
              <a:rPr lang="en-US" dirty="0"/>
              <a:t>Geant4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98ECEC-4413-4244-8F21-0076EC51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This is a Monte Carlo simulation software. </a:t>
            </a:r>
          </a:p>
          <a:p>
            <a:pPr lvl="0"/>
            <a:r>
              <a:rPr lang="en-US" dirty="0"/>
              <a:t>The software simulates how particles move through different materials.</a:t>
            </a:r>
          </a:p>
          <a:p>
            <a:pPr lvl="0"/>
            <a:r>
              <a:rPr lang="en-US" dirty="0"/>
              <a:t>The goal is to use this software to simulate interactions on the CMOS sensor.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63626D-0E6E-4023-ABFC-A744C9862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8E9390-685C-4BAD-BFAD-EC56E81C47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experiment will be used to confirm this data from the simulation software.</a:t>
            </a:r>
          </a:p>
          <a:p>
            <a:pPr lvl="0"/>
            <a:r>
              <a:rPr lang="en-US" dirty="0"/>
              <a:t>The experimentation will then be used to further write analysis code and understanding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404D3DA-AA80-442F-A89A-7893907A68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286185" y="1731375"/>
            <a:ext cx="3354951" cy="3516312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FB74F-5ACE-4CC2-B8D8-FBD97C429F30}"/>
              </a:ext>
            </a:extLst>
          </p:cNvPr>
          <p:cNvSpPr txBox="1"/>
          <p:nvPr/>
        </p:nvSpPr>
        <p:spPr>
          <a:xfrm>
            <a:off x="8216618" y="5461555"/>
            <a:ext cx="3735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Babbsack</a:t>
            </a:r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. “DAGATA-</a:t>
            </a:r>
            <a:r>
              <a:rPr lang="en-US" sz="10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Detektor</a:t>
            </a:r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 Monte Carlo Simulation with Geant4.Png.” </a:t>
            </a:r>
            <a:r>
              <a:rPr lang="en-US" sz="1000" i="1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Geant4</a:t>
            </a:r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, Wikipedia, 16 July 2008, commons.wikimedia.org/wiki/File:DAGATA-Detektor_Monte_Carlo_Simulation_with_Geant4.png.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US" sz="1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3DB7F9-E217-4CA2-8630-43A05D577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965" y="133296"/>
            <a:ext cx="616344" cy="972296"/>
          </a:xfrm>
          <a:prstGeom prst="rect">
            <a:avLst/>
          </a:prstGeom>
        </p:spPr>
      </p:pic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C9A07931-54AF-4DB5-B7AD-0C7D93FFF0CB}"/>
              </a:ext>
            </a:extLst>
          </p:cNvPr>
          <p:cNvSpPr txBox="1">
            <a:spLocks/>
          </p:cNvSpPr>
          <p:nvPr/>
        </p:nvSpPr>
        <p:spPr>
          <a:xfrm>
            <a:off x="550862" y="6507212"/>
            <a:ext cx="2628900" cy="15398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April 8th, 2021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60A0F09-34BD-442A-AC0D-BBDC5913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965" y="6174021"/>
            <a:ext cx="584957" cy="5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4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169" y="548640"/>
            <a:ext cx="5437187" cy="106853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EFA66-44F5-4329-9580-78BAC820F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3" y="3716097"/>
            <a:ext cx="1706562" cy="2692139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6CA3C35-354C-4583-8EC7-7381B50A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113"/>
            <a:ext cx="2628900" cy="153987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April 8th, 2021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019BCFA-30F7-4DAA-999E-13E557C4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73" y="3721266"/>
            <a:ext cx="3085665" cy="269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0999B9-D338-4593-8823-5FC2CEB9C1D4}"/>
              </a:ext>
            </a:extLst>
          </p:cNvPr>
          <p:cNvSpPr txBox="1"/>
          <p:nvPr/>
        </p:nvSpPr>
        <p:spPr>
          <a:xfrm>
            <a:off x="461169" y="1617174"/>
            <a:ext cx="5634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Hayden West</a:t>
            </a:r>
          </a:p>
          <a:p>
            <a:r>
              <a:rPr lang="en-US" dirty="0" err="1"/>
              <a:t>EagleSat</a:t>
            </a:r>
            <a:r>
              <a:rPr lang="en-US" dirty="0"/>
              <a:t> 2 Science member</a:t>
            </a:r>
          </a:p>
          <a:p>
            <a:r>
              <a:rPr lang="en-US" dirty="0">
                <a:hlinkClick r:id="rId6"/>
              </a:rPr>
              <a:t>westh2@my.erau.edu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Logan Horner</a:t>
            </a:r>
          </a:p>
          <a:p>
            <a:r>
              <a:rPr lang="en-US" dirty="0" err="1"/>
              <a:t>EagleSat</a:t>
            </a:r>
            <a:r>
              <a:rPr lang="en-US" dirty="0"/>
              <a:t> 2 Science Lead</a:t>
            </a:r>
          </a:p>
          <a:p>
            <a:r>
              <a:rPr lang="en-US" dirty="0">
                <a:hlinkClick r:id="rId7"/>
              </a:rPr>
              <a:t>hornerl@my.erau.edu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3D float design</Template>
  <TotalTime>9030</TotalTime>
  <Words>428</Words>
  <Application>Microsoft Office PowerPoint</Application>
  <PresentationFormat>Widescreen</PresentationFormat>
  <Paragraphs>60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Walbaum Display</vt:lpstr>
      <vt:lpstr>3DFloatVTI</vt:lpstr>
      <vt:lpstr>CMOS Particle Energy Detection</vt:lpstr>
      <vt:lpstr>EagleSat 2</vt:lpstr>
      <vt:lpstr>The Idea</vt:lpstr>
      <vt:lpstr>How?</vt:lpstr>
      <vt:lpstr>Done So Far</vt:lpstr>
      <vt:lpstr>Application</vt:lpstr>
      <vt:lpstr>Future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CMOS Energy Particle Detection</dc:title>
  <dc:creator>Hayden West</dc:creator>
  <cp:lastModifiedBy>Hayden West</cp:lastModifiedBy>
  <cp:revision>47</cp:revision>
  <dcterms:created xsi:type="dcterms:W3CDTF">2021-04-02T00:07:41Z</dcterms:created>
  <dcterms:modified xsi:type="dcterms:W3CDTF">2021-04-09T20:20:49Z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